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40" r:id="rId1"/>
  </p:sldMasterIdLst>
  <p:notesMasterIdLst>
    <p:notesMasterId r:id="rId34"/>
  </p:notesMasterIdLst>
  <p:sldIdLst>
    <p:sldId id="14703" r:id="rId2"/>
    <p:sldId id="17044" r:id="rId3"/>
    <p:sldId id="17046" r:id="rId4"/>
    <p:sldId id="17045" r:id="rId5"/>
    <p:sldId id="16970" r:id="rId6"/>
    <p:sldId id="17091" r:id="rId7"/>
    <p:sldId id="17080" r:id="rId8"/>
    <p:sldId id="17084" r:id="rId9"/>
    <p:sldId id="17050" r:id="rId10"/>
    <p:sldId id="17051" r:id="rId11"/>
    <p:sldId id="17085" r:id="rId12"/>
    <p:sldId id="17052" r:id="rId13"/>
    <p:sldId id="17053" r:id="rId14"/>
    <p:sldId id="17078" r:id="rId15"/>
    <p:sldId id="16975" r:id="rId16"/>
    <p:sldId id="17056" r:id="rId17"/>
    <p:sldId id="17058" r:id="rId18"/>
    <p:sldId id="17059" r:id="rId19"/>
    <p:sldId id="17060" r:id="rId20"/>
    <p:sldId id="17061" r:id="rId21"/>
    <p:sldId id="262" r:id="rId22"/>
    <p:sldId id="268" r:id="rId23"/>
    <p:sldId id="269" r:id="rId24"/>
    <p:sldId id="17087" r:id="rId25"/>
    <p:sldId id="17089" r:id="rId26"/>
    <p:sldId id="17090" r:id="rId27"/>
    <p:sldId id="17069" r:id="rId28"/>
    <p:sldId id="17070" r:id="rId29"/>
    <p:sldId id="17071" r:id="rId30"/>
    <p:sldId id="16979" r:id="rId31"/>
    <p:sldId id="17072" r:id="rId32"/>
    <p:sldId id="17075" r:id="rId33"/>
  </p:sldIdLst>
  <p:sldSz cx="12192000" cy="6858000"/>
  <p:notesSz cx="6889750" cy="100187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903230"/>
    <a:srgbClr val="FF9900"/>
    <a:srgbClr val="336600"/>
    <a:srgbClr val="3333FF"/>
    <a:srgbClr val="CC00FF"/>
    <a:srgbClr val="FAD925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5294" autoAdjust="0"/>
  </p:normalViewPr>
  <p:slideViewPr>
    <p:cSldViewPr>
      <p:cViewPr varScale="1">
        <p:scale>
          <a:sx n="91" d="100"/>
          <a:sy n="91" d="100"/>
        </p:scale>
        <p:origin x="67" y="2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3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6" y="4758890"/>
            <a:ext cx="551180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02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9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6039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F2C9B25-F653-4D0C-8A3F-9D9BC399A5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99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89CBE-994A-47C8-8DE3-F50B395879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FF9B4-7835-48BF-857A-5411E5C133D6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7B73-DB09-4F90-8AE2-CEB28F2DB9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39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2938B-D1E6-4685-B6D5-7966126FED94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BFD2-0409-4BE0-B252-BDD0FF0271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22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20603-1B9B-462A-BDFE-9F5D896CD6D2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EEEF-97EC-4BAE-8CDE-4276CE0ED3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791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F9C18-D6D2-4D2F-8277-3BDA4E1DDE51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1770-82AD-4CC1-AA27-18236982BD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884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76F74-13AD-499E-B074-9CA31BEC30AF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CB138-0FAC-4660-89EE-C6DEA2AFD4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0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B4C40-7DDE-4D1D-BBB6-486941CAED65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8E138-3828-4E35-ACDA-6E3A3BED42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9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48C02-A3EE-4DBF-A5C0-40F42E7AB854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7227-149D-4F6F-9CE8-281EEA890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54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B8D17-1842-4BBD-BE2B-D7C50F9AF138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2119-8EC1-4365-9D8C-FC3897569E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50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DDB2A-82DA-4706-8395-99C5CAC542F9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1205-C1CE-4FD7-9F42-4CC327A6A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2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E1B6A-27BA-460E-A795-1ECF03E59A0D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8FFE-429F-4FAC-8617-6C62E75739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15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8BFA0-C6FE-4C02-B82A-90BCDF94770C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9482-F964-434F-9A29-3EBF50F4C0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9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C830DF-61CF-4BC4-BFBF-04C878F570E7}" type="datetimeFigureOut">
              <a:rPr lang="en-US" altLang="ko-KR"/>
              <a:pPr/>
              <a:t>6/4/2025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26EE14-D894-4307-8D5C-5F7106E7C1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4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1" r:id="rId1"/>
    <p:sldLayoutId id="2147488142" r:id="rId2"/>
    <p:sldLayoutId id="2147488143" r:id="rId3"/>
    <p:sldLayoutId id="2147488144" r:id="rId4"/>
    <p:sldLayoutId id="2147488145" r:id="rId5"/>
    <p:sldLayoutId id="2147488146" r:id="rId6"/>
    <p:sldLayoutId id="2147488147" r:id="rId7"/>
    <p:sldLayoutId id="2147488148" r:id="rId8"/>
    <p:sldLayoutId id="2147488149" r:id="rId9"/>
    <p:sldLayoutId id="2147488150" r:id="rId10"/>
    <p:sldLayoutId id="214748815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부제 3"/>
          <p:cNvSpPr txBox="1">
            <a:spLocks/>
          </p:cNvSpPr>
          <p:nvPr/>
        </p:nvSpPr>
        <p:spPr bwMode="auto">
          <a:xfrm>
            <a:off x="1595499" y="1484784"/>
            <a:ext cx="878649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  <a:defRPr/>
            </a:pPr>
            <a:r>
              <a:rPr kumimoji="0" lang="en-US" altLang="ko-KR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Like John</a:t>
            </a:r>
            <a:r>
              <a:rPr kumimoji="0"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the</a:t>
            </a:r>
            <a:r>
              <a:rPr kumimoji="0"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Baptist</a:t>
            </a:r>
            <a:endParaRPr kumimoji="0" lang="ko-KR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부제 3">
            <a:extLst>
              <a:ext uri="{FF2B5EF4-FFF2-40B4-BE49-F238E27FC236}">
                <a16:creationId xmlns:a16="http://schemas.microsoft.com/office/drawing/2014/main" id="{13E2923C-A0A9-45C9-84BD-CE30EA8645E5}"/>
              </a:ext>
            </a:extLst>
          </p:cNvPr>
          <p:cNvSpPr txBox="1">
            <a:spLocks/>
          </p:cNvSpPr>
          <p:nvPr/>
        </p:nvSpPr>
        <p:spPr bwMode="auto">
          <a:xfrm>
            <a:off x="3431704" y="3068960"/>
            <a:ext cx="511408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  <a:defRPr/>
            </a:pPr>
            <a:r>
              <a:rPr kumimoji="0" lang="en-US" altLang="ko-KR" sz="4400" b="0" dirty="0">
                <a:latin typeface="+mn-ea"/>
                <a:ea typeface="+mn-ea"/>
              </a:rPr>
              <a:t>Luke</a:t>
            </a:r>
            <a:r>
              <a:rPr kumimoji="0" lang="ko-KR" altLang="en-US" sz="4400" b="0" dirty="0">
                <a:latin typeface="+mn-ea"/>
                <a:ea typeface="+mn-ea"/>
              </a:rPr>
              <a:t> </a:t>
            </a:r>
            <a:r>
              <a:rPr kumimoji="0" lang="en-US" altLang="ko-KR" sz="4400" b="0" dirty="0">
                <a:latin typeface="+mn-ea"/>
                <a:ea typeface="+mn-ea"/>
              </a:rPr>
              <a:t>3:1-14</a:t>
            </a:r>
            <a:r>
              <a:rPr kumimoji="0" lang="ko-KR" altLang="en-US" sz="4400" b="0" dirty="0">
                <a:latin typeface="+mn-ea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73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3538955" y="5517232"/>
            <a:ext cx="5114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Pods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7DBD27-AB30-4E44-853A-4D1F9FC08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04664"/>
            <a:ext cx="7369824" cy="49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EB14DA-0938-4ACC-BF9C-C04B05AC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Spiritual life in the wilderness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2C82DB-5BAC-4DC8-A219-ECAE8943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6278488" cy="452543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of them lived as single (celibate)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Forbidden to have a private possession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Forbidden to eat meat, wine, oil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Focused on reading, writing the Scripture all the days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 day started with early morning prayer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life with white clothes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ritual bath to follow Jewish customs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Waited on Messiah’s coming and rule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3B7759-7BE2-45BC-8657-D81EB60F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418167"/>
            <a:ext cx="3192765" cy="18066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26B76B5-2E43-4EBD-BB8D-5E9735E7E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55" y="3861049"/>
            <a:ext cx="3057018" cy="18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695400" y="1988840"/>
            <a:ext cx="1108923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All power come from God, all efforts come from me. 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0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711624" y="2688357"/>
            <a:ext cx="70215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Reflective </a:t>
            </a:r>
            <a:r>
              <a:rPr kumimoji="0" lang="en-US" altLang="ko-K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Pratitioner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39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EE0487E-E698-4680-A7B4-DDB680099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6632"/>
            <a:ext cx="4320480" cy="63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551384" y="1124744"/>
            <a:ext cx="11233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Meditation is looking at God (Christ) through everything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4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What I learned from this?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5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3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639616" y="2688357"/>
            <a:ext cx="709354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2. International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91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266-0A27-4DC9-9579-AE1983D99097}"/>
              </a:ext>
            </a:extLst>
          </p:cNvPr>
          <p:cNvSpPr txBox="1"/>
          <p:nvPr/>
        </p:nvSpPr>
        <p:spPr>
          <a:xfrm>
            <a:off x="695400" y="1146230"/>
            <a:ext cx="108012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Matthew 3:1-2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In those days, John the Baptist came, preaching in the wilderness of Judea and saying, ‘Repent, for the kingdom of heaven </a:t>
            </a:r>
            <a:r>
              <a:rPr lang="en-US" altLang="ko-KR" sz="4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has come near’.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95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3538955" y="5863580"/>
            <a:ext cx="5114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Judean</a:t>
            </a:r>
            <a:r>
              <a:rPr kumimoji="0" lang="ko-KR" altLang="en-US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Desert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038BCC-4EF6-4AF2-BEBA-B94EB1816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87474"/>
            <a:ext cx="96490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8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999657" y="5846788"/>
            <a:ext cx="56533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Saint</a:t>
            </a:r>
            <a:r>
              <a:rPr kumimoji="0" lang="ko-KR" altLang="en-US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Francisco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0763551-7F09-425E-B404-0B826C79B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79772"/>
            <a:ext cx="5040560" cy="53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3526615" y="5877272"/>
            <a:ext cx="5114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Apartment</a:t>
            </a:r>
            <a:r>
              <a:rPr kumimoji="0" lang="ko-KR" altLang="en-US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</a:t>
            </a:r>
            <a:r>
              <a:rPr kumimoji="0" lang="ko-KR" altLang="en-US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Jerusalem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CAF51B-8E2D-41AD-A4D4-1B106B4BA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87626"/>
            <a:ext cx="97684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65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892405" y="5578150"/>
            <a:ext cx="576063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Martin</a:t>
            </a:r>
            <a:r>
              <a:rPr kumimoji="0" lang="ko-KR" altLang="en-US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Luther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80A3AB-92A2-4D07-884D-71CCAE642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764704"/>
            <a:ext cx="5760640" cy="44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AC6325-B5FD-4890-88B1-3E8EA2F7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Unreached People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E211FC-51D0-4AEF-95D5-5DB24BDD1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986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kern="10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The Unreached People Group is a people group among which there is no indigenous community of believing Christians with adequate numbers (2%) and resources to evangelize this people group without outside assistance. </a:t>
            </a:r>
            <a:r>
              <a:rPr lang="en-US" kern="10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(Joshua Project)</a:t>
            </a:r>
            <a:endParaRPr 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BACBA84-312D-4695-8160-2D1CB400F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88" y="1825625"/>
            <a:ext cx="5852160" cy="4351338"/>
          </a:xfrm>
        </p:spPr>
      </p:pic>
    </p:spTree>
    <p:extLst>
      <p:ext uri="{BB962C8B-B14F-4D97-AF65-F5344CB8AC3E}">
        <p14:creationId xmlns:p14="http://schemas.microsoft.com/office/powerpoint/2010/main" val="143973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924F156-C804-4698-8E1F-9D3D0E622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957430"/>
            <a:ext cx="6271707" cy="4768328"/>
          </a:xfr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D860B14-EBA3-4ECC-B5CE-5982D5706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0" y="1463039"/>
            <a:ext cx="4166795" cy="37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CE7CD7F-4320-4558-B3FB-1D8F0FF70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96" y="548640"/>
            <a:ext cx="5561704" cy="5944235"/>
          </a:xfrm>
        </p:spPr>
      </p:pic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C24CDC5C-7412-41C3-8F0D-C7CFBAF6D56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548640"/>
          <a:ext cx="5181600" cy="5944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76024355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20978394"/>
                    </a:ext>
                  </a:extLst>
                </a:gridCol>
              </a:tblGrid>
              <a:tr h="2237447">
                <a:tc>
                  <a:txBody>
                    <a:bodyPr/>
                    <a:lstStyle/>
                    <a:p>
                      <a:r>
                        <a:rPr lang="en-US" sz="2800" dirty="0"/>
                        <a:t>Population</a:t>
                      </a:r>
                    </a:p>
                    <a:p>
                      <a:r>
                        <a:rPr lang="en-US" sz="2800" dirty="0"/>
                        <a:t>1,490,666,000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Number of Countries</a:t>
                      </a:r>
                    </a:p>
                    <a:p>
                      <a:r>
                        <a:rPr lang="en-US" sz="2800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98662"/>
                  </a:ext>
                </a:extLst>
              </a:tr>
              <a:tr h="1940315">
                <a:tc>
                  <a:txBody>
                    <a:bodyPr/>
                    <a:lstStyle/>
                    <a:p>
                      <a:r>
                        <a:rPr lang="en-US" sz="2800" dirty="0"/>
                        <a:t>Number of People Groups</a:t>
                      </a:r>
                    </a:p>
                    <a:p>
                      <a:r>
                        <a:rPr lang="en-US" sz="2800" dirty="0"/>
                        <a:t>3,749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People Groups Unreached</a:t>
                      </a:r>
                    </a:p>
                    <a:p>
                      <a:r>
                        <a:rPr lang="en-US" sz="2800" dirty="0"/>
                        <a:t>972 (25.9%)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374"/>
                  </a:ext>
                </a:extLst>
              </a:tr>
              <a:tr h="1766473">
                <a:tc>
                  <a:txBody>
                    <a:bodyPr/>
                    <a:lstStyle/>
                    <a:p>
                      <a:r>
                        <a:rPr lang="en-US" sz="2800" dirty="0"/>
                        <a:t>Population in Unreached</a:t>
                      </a:r>
                    </a:p>
                    <a:p>
                      <a:r>
                        <a:rPr lang="en-US" sz="2800" dirty="0"/>
                        <a:t>426,090,000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Population in Unreached</a:t>
                      </a:r>
                    </a:p>
                    <a:p>
                      <a:r>
                        <a:rPr lang="en-US" sz="2800" dirty="0"/>
                        <a:t>28.6%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7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0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639616" y="5589240"/>
            <a:ext cx="706386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4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Lake</a:t>
            </a:r>
            <a:r>
              <a:rPr lang="ko-KR" altLang="en-US" sz="4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Victoria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C5D204-A552-4AC2-B7AA-4B69FEB0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38052"/>
            <a:ext cx="5688633" cy="41631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CD0759-9260-45CF-ACBD-688D4FEC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83" y="1138052"/>
            <a:ext cx="5688632" cy="41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1991544" y="2492896"/>
            <a:ext cx="85689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Let the living water </a:t>
            </a:r>
            <a:r>
              <a:rPr kumimoji="0" lang="en-US" altLang="ko-KR" sz="48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flow 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to all over the world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61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B8FF-B396-4296-AC18-679E0BED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0984" y="275167"/>
            <a:ext cx="10009112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 or Send!</a:t>
            </a:r>
            <a:br>
              <a:rPr lang="en-US" dirty="0"/>
            </a:br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B1DBAD-B009-4787-9A94-051BFE4B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4838328" cy="4525433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Sow the seeds far away or bloom where you live now!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6F2A99-CAFA-4431-918F-F43ACF1C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98" y="1418167"/>
            <a:ext cx="2379339" cy="1634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6C75F80-9602-4324-A9DA-5221EAD64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418167"/>
            <a:ext cx="2379340" cy="16341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0466987-CF45-4FFB-81C5-7CD5F88B2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497080"/>
            <a:ext cx="3452375" cy="30746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0BEE455-2CA7-44DA-9DCF-7463CA3E7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238215"/>
            <a:ext cx="3524383" cy="23488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60B43E1-640E-49E4-9CE2-10858AE6F0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34" y="4437112"/>
            <a:ext cx="2379340" cy="20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1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3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639616" y="2688357"/>
            <a:ext cx="709354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Interdependent 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106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CC54C69-9D63-48DA-A0A6-06B4F34A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7561"/>
              </p:ext>
            </p:extLst>
          </p:nvPr>
        </p:nvGraphicFramePr>
        <p:xfrm>
          <a:off x="587388" y="1961456"/>
          <a:ext cx="11017224" cy="42758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76364">
                  <a:extLst>
                    <a:ext uri="{9D8B030D-6E8A-4147-A177-3AD203B41FA5}">
                      <a16:colId xmlns:a16="http://schemas.microsoft.com/office/drawing/2014/main" val="470894062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068474619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190803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Don’t approve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but accept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57885"/>
                  </a:ext>
                </a:extLst>
              </a:tr>
              <a:tr h="14675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Rich people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Living as a rich person only by oneself richly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897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Tax-collectors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Collecting taxes unfairly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404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Soldiers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Harassing others with 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7329"/>
                  </a:ext>
                </a:extLst>
              </a:tr>
            </a:tbl>
          </a:graphicData>
        </a:graphic>
      </p:graphicFrame>
      <p:sp>
        <p:nvSpPr>
          <p:cNvPr id="7" name="부제 3">
            <a:extLst>
              <a:ext uri="{FF2B5EF4-FFF2-40B4-BE49-F238E27FC236}">
                <a16:creationId xmlns:a16="http://schemas.microsoft.com/office/drawing/2014/main" id="{66257DF4-E75C-4D58-A635-7F8B8F9F859B}"/>
              </a:ext>
            </a:extLst>
          </p:cNvPr>
          <p:cNvSpPr txBox="1">
            <a:spLocks/>
          </p:cNvSpPr>
          <p:nvPr/>
        </p:nvSpPr>
        <p:spPr bwMode="auto">
          <a:xfrm>
            <a:off x="0" y="792088"/>
            <a:ext cx="11496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  Don’t approve, but accept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67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CC54C69-9D63-48DA-A0A6-06B4F34A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56010"/>
              </p:ext>
            </p:extLst>
          </p:nvPr>
        </p:nvGraphicFramePr>
        <p:xfrm>
          <a:off x="587388" y="2348880"/>
          <a:ext cx="11017224" cy="3069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7089406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06847461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190803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Western individualism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belong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to?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3897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dependent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Slavery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dependency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404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interdependent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Reciprocal dependency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7329"/>
                  </a:ext>
                </a:extLst>
              </a:tr>
            </a:tbl>
          </a:graphicData>
        </a:graphic>
      </p:graphicFrame>
      <p:sp>
        <p:nvSpPr>
          <p:cNvPr id="7" name="부제 3">
            <a:extLst>
              <a:ext uri="{FF2B5EF4-FFF2-40B4-BE49-F238E27FC236}">
                <a16:creationId xmlns:a16="http://schemas.microsoft.com/office/drawing/2014/main" id="{66257DF4-E75C-4D58-A635-7F8B8F9F859B}"/>
              </a:ext>
            </a:extLst>
          </p:cNvPr>
          <p:cNvSpPr txBox="1">
            <a:spLocks/>
          </p:cNvSpPr>
          <p:nvPr/>
        </p:nvSpPr>
        <p:spPr bwMode="auto">
          <a:xfrm>
            <a:off x="47328" y="1196752"/>
            <a:ext cx="822410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     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Three type’s Life</a:t>
            </a:r>
            <a:endParaRPr kumimoji="0" lang="ko-KR" alt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7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6744072" y="2564904"/>
            <a:ext cx="56311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John the Baptist Memorial Church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2AD381-602D-42D6-8C01-D8D4C5324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68" y="692696"/>
            <a:ext cx="6858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80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266-0A27-4DC9-9579-AE1983D99097}"/>
              </a:ext>
            </a:extLst>
          </p:cNvPr>
          <p:cNvSpPr txBox="1"/>
          <p:nvPr/>
        </p:nvSpPr>
        <p:spPr>
          <a:xfrm>
            <a:off x="767408" y="1628800"/>
            <a:ext cx="108012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Gal</a:t>
            </a:r>
            <a:r>
              <a:rPr lang="ko-KR" altLang="en-US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6:2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Carry each other’s burdens. and in this way you will fulfill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the law of Christ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5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3431704" y="5193010"/>
            <a:ext cx="5114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Umbrella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D0C886-B66D-4E2A-869A-8453CC4F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124744"/>
            <a:ext cx="5114089" cy="36702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88BB6B-E09A-4540-8B0C-9868D20EA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51" y="1124744"/>
            <a:ext cx="5689439" cy="36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72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2192000" cy="6858000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CC54C69-9D63-48DA-A0A6-06B4F34A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67648"/>
              </p:ext>
            </p:extLst>
          </p:nvPr>
        </p:nvGraphicFramePr>
        <p:xfrm>
          <a:off x="605389" y="2204864"/>
          <a:ext cx="10981221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60407">
                  <a:extLst>
                    <a:ext uri="{9D8B030D-6E8A-4147-A177-3AD203B41FA5}">
                      <a16:colId xmlns:a16="http://schemas.microsoft.com/office/drawing/2014/main" val="470894062"/>
                    </a:ext>
                  </a:extLst>
                </a:gridCol>
                <a:gridCol w="3660407">
                  <a:extLst>
                    <a:ext uri="{9D8B030D-6E8A-4147-A177-3AD203B41FA5}">
                      <a16:colId xmlns:a16="http://schemas.microsoft.com/office/drawing/2014/main" val="1068474619"/>
                    </a:ext>
                  </a:extLst>
                </a:gridCol>
                <a:gridCol w="3660407">
                  <a:extLst>
                    <a:ext uri="{9D8B030D-6E8A-4147-A177-3AD203B41FA5}">
                      <a16:colId xmlns:a16="http://schemas.microsoft.com/office/drawing/2014/main" val="201908033"/>
                    </a:ext>
                  </a:extLst>
                </a:gridCol>
              </a:tblGrid>
              <a:tr h="963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Identity 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(Spirituality)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International 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(World)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Interdependent 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(Missional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Life)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57885"/>
                  </a:ext>
                </a:extLst>
              </a:tr>
              <a:tr h="14538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before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God?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ko-KR" alt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ko-KR" alt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ko-KR" alt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sent?</a:t>
                      </a:r>
                      <a:r>
                        <a:rPr lang="ko-KR" alt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endParaRPr lang="en-US" altLang="ko-KR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Living with others interdependently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8973"/>
                  </a:ext>
                </a:extLst>
              </a:tr>
            </a:tbl>
          </a:graphicData>
        </a:graphic>
      </p:graphicFrame>
      <p:sp>
        <p:nvSpPr>
          <p:cNvPr id="7" name="부제 3">
            <a:extLst>
              <a:ext uri="{FF2B5EF4-FFF2-40B4-BE49-F238E27FC236}">
                <a16:creationId xmlns:a16="http://schemas.microsoft.com/office/drawing/2014/main" id="{66257DF4-E75C-4D58-A635-7F8B8F9F859B}"/>
              </a:ext>
            </a:extLst>
          </p:cNvPr>
          <p:cNvSpPr txBox="1">
            <a:spLocks/>
          </p:cNvSpPr>
          <p:nvPr/>
        </p:nvSpPr>
        <p:spPr bwMode="auto">
          <a:xfrm>
            <a:off x="-240704" y="1340768"/>
            <a:ext cx="116406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What do you learn from John the Baptist?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16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6" y="-38796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8616280" y="2701821"/>
            <a:ext cx="295384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Birth place of John the Baptist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89C307-B646-4BD5-A6F2-821C1A48A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8928" y="945637"/>
            <a:ext cx="6858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5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2711624" y="2688357"/>
            <a:ext cx="70215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 Identity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6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EDE4-5F9B-4CCE-9F01-F6AB7AD5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947"/>
            <a:ext cx="10972800" cy="1143000"/>
          </a:xfrm>
        </p:spPr>
        <p:txBody>
          <a:bodyPr/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Why has John the Baptist left the Temple and went to the wilderness?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E6BEEF-936A-475D-BCBE-7D6473FB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628800"/>
            <a:ext cx="7560840" cy="4525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Around before 100 B.C, King began to appoint the priests.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Annas and Caiaphas who were the high priests in Jesus time were not Aron (Levite) lineage, but appointed by king.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If the priest were appointed by king, religion would be secularized and temple would be controlled by political leaders.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So John the Baptist left the temple and set out on a lonely path to seek for God in the wilderness.  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CFB8CC-C960-4D4D-BDCE-4181A6454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204864"/>
            <a:ext cx="3168352" cy="27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3503712" y="5877670"/>
            <a:ext cx="5114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Qumran Cave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53AAEE-EE59-473E-843E-9BEEB7526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59" y="346434"/>
            <a:ext cx="7920880" cy="52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2E49B-3D58-4106-9DA5-DAB64222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75167"/>
            <a:ext cx="11110913" cy="1143000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Life of Jewish People in Qumran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C3218FD-5F0C-4164-81D4-1E35C115C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484784"/>
            <a:ext cx="2952750" cy="2198939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7719C8-F3FD-4588-84BE-1EA0F7EAE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484784"/>
            <a:ext cx="3307457" cy="21602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A51195E-5386-411D-97FB-22A749FE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308486"/>
            <a:ext cx="6344593" cy="192882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B7273C6-3311-4464-AAC1-5BE504AF3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8" y="1484784"/>
            <a:ext cx="3063725" cy="21602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2A5DC56-AA44-4EEA-9A19-95B6713E4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7" y="4308486"/>
            <a:ext cx="3642345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6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266-0A27-4DC9-9579-AE1983D99097}"/>
              </a:ext>
            </a:extLst>
          </p:cNvPr>
          <p:cNvSpPr txBox="1"/>
          <p:nvPr/>
        </p:nvSpPr>
        <p:spPr>
          <a:xfrm>
            <a:off x="695400" y="1290246"/>
            <a:ext cx="108012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Matthew</a:t>
            </a:r>
            <a:r>
              <a:rPr lang="ko-KR" altLang="en-US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3:4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John’s clothes were made of </a:t>
            </a:r>
            <a:r>
              <a:rPr kumimoji="1" lang="en-US" altLang="ko-K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carmel’s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hair, and he had a leather belt around his waist. His food was locusts and wild honey</a:t>
            </a:r>
            <a:r>
              <a:rPr lang="en-US" altLang="ko-KR" sz="4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1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6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68344</TotalTime>
  <Words>507</Words>
  <Application>Microsoft Office PowerPoint</Application>
  <PresentationFormat>와이드스크린</PresentationFormat>
  <Paragraphs>92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굴림</vt:lpstr>
      <vt:lpstr>맑은 고딕</vt:lpstr>
      <vt:lpstr>함초롬바탕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Why has John the Baptist left the Temple and went to the wilderness?</vt:lpstr>
      <vt:lpstr>PowerPoint 프레젠테이션</vt:lpstr>
      <vt:lpstr>Life of Jewish People in Qumran</vt:lpstr>
      <vt:lpstr>PowerPoint 프레젠테이션</vt:lpstr>
      <vt:lpstr>PowerPoint 프레젠테이션</vt:lpstr>
      <vt:lpstr>Spiritual life in the wilderness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Unreached People</vt:lpstr>
      <vt:lpstr>PowerPoint 프레젠테이션</vt:lpstr>
      <vt:lpstr>PowerPoint 프레젠테이션</vt:lpstr>
      <vt:lpstr>PowerPoint 프레젠테이션</vt:lpstr>
      <vt:lpstr>PowerPoint 프레젠테이션</vt:lpstr>
      <vt:lpstr>Go or Send!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이윤재목사</cp:lastModifiedBy>
  <cp:revision>6074</cp:revision>
  <cp:lastPrinted>2024-09-02T05:18:28Z</cp:lastPrinted>
  <dcterms:created xsi:type="dcterms:W3CDTF">2002-03-29T13:11:19Z</dcterms:created>
  <dcterms:modified xsi:type="dcterms:W3CDTF">2025-06-04T04:08:27Z</dcterms:modified>
</cp:coreProperties>
</file>